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9" r:id="rId3"/>
    <p:sldId id="267" r:id="rId4"/>
    <p:sldId id="268" r:id="rId5"/>
    <p:sldId id="262" r:id="rId6"/>
    <p:sldId id="269" r:id="rId7"/>
    <p:sldId id="271" r:id="rId8"/>
    <p:sldId id="270" r:id="rId9"/>
    <p:sldId id="273" r:id="rId10"/>
    <p:sldId id="272" r:id="rId11"/>
    <p:sldId id="274" r:id="rId12"/>
    <p:sldId id="264" r:id="rId13"/>
  </p:sldIdLst>
  <p:sldSz cx="12192000" cy="6858000"/>
  <p:notesSz cx="6858000" cy="9144000"/>
  <p:embeddedFontLst>
    <p:embeddedFont>
      <p:font typeface="Proxima Nova Lt" panose="02000506030000020004" charset="0"/>
      <p:bold r:id="rId14"/>
    </p:embeddedFont>
    <p:embeddedFont>
      <p:font typeface="Gotham Medium" panose="02000604030000020004" pitchFamily="50" charset="0"/>
      <p:regular r:id="rId15"/>
    </p:embeddedFont>
    <p:embeddedFont>
      <p:font typeface="Proxima Nova Rg" panose="02000506030000020004" pitchFamily="2" charset="0"/>
      <p:regular r:id="rId16"/>
      <p:bold r:id="rId17"/>
      <p:italic r:id="rId18"/>
      <p:bold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06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=""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8" d="100"/>
          <a:sy n="88" d="100"/>
        </p:scale>
        <p:origin x="48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DDDCB-D232-4F83-BAB3-08983185F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5EBA33-536B-4743-88B2-7F4A42A148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A0289-62B1-452B-B6B4-C7F4D7A8E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C1CAE-C4A8-46E9-8AD6-D26A1A7737BA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C0B67A-E348-4499-8F21-0B6E20E34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D4D05-4031-4BCC-A37B-3632026C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212D-38B2-4DEE-B25F-5C96C2761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9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E9FEE-29A2-4AB8-AAAE-B9E3DC61C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85D904-FAA6-4629-A2F6-6972D51B8F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137BF-5EA8-49BC-AC3F-87896B000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C1CAE-C4A8-46E9-8AD6-D26A1A7737BA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BB771-2664-4844-8B81-A231D2BBC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B07D2-50E8-419E-B2BD-CE66FEEBF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212D-38B2-4DEE-B25F-5C96C2761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870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AD8DFD-763F-424D-8F8E-DEEDAC67ED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5362FD-6D19-4A30-ABCE-7C84BF4868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E4538-5C45-4EF7-B87B-AA6826A6D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C1CAE-C4A8-46E9-8AD6-D26A1A7737BA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B2D492-EEBE-4E26-9CAB-8EAAF4E25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37A7B-FED1-4DEF-9242-8BEC5BEDB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212D-38B2-4DEE-B25F-5C96C2761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22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2BB19-D22C-46A5-A20E-C73A6E469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D6A59-B46F-493D-AC9F-212844C2A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8BA7B-F87D-49B0-8A54-F57AF1A63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C1CAE-C4A8-46E9-8AD6-D26A1A7737BA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D98F3-723F-4C1A-956E-39F9543B7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A55C9-EBD0-479F-A00C-3BA4B55BA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212D-38B2-4DEE-B25F-5C96C2761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86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9D03E-7486-4823-A2D1-0A0C013FB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4B77E7-2038-4D0E-B294-9CCC841642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78ED6B-0C3A-47E2-AB88-B1CF85F39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C1CAE-C4A8-46E9-8AD6-D26A1A7737BA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85856-500F-4E64-B56C-375990E2E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43DC7-CE4B-4A17-9601-5E1960BB0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212D-38B2-4DEE-B25F-5C96C2761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918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63917-B6CE-4B6C-91B6-741BF6EE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DA8E0-FBEF-4F39-A737-39BE7D1F60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324A8-0E98-423E-8B77-484F47103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5D0482-2E35-4C09-9E1E-46651F4F7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C1CAE-C4A8-46E9-8AD6-D26A1A7737BA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EED08-4716-4F59-A128-F0267AD97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B3926-66F9-4287-9D4D-A9E0DB0BF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212D-38B2-4DEE-B25F-5C96C2761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68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B0BBD-1178-4D6D-9400-132CD729B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64B506-67E6-4792-A8EA-9790EBF40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0CE71-54CD-40E2-B614-DF8F33B03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D631BA-2BFD-42E7-9257-A18080235D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4B3A7E-C30C-493C-A820-8C6C518972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0DB4C6-166A-4F12-9174-9E5DBF242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C1CAE-C4A8-46E9-8AD6-D26A1A7737BA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F0EDAF-0F1A-4F8E-989E-C2FF68918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12389A-ECD3-4204-9A96-F98B4E330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212D-38B2-4DEE-B25F-5C96C2761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63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6BBA1-F74F-4608-952F-CD4E80571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B98E42-7412-4380-A1E4-A971AF84F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C1CAE-C4A8-46E9-8AD6-D26A1A7737BA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FF28FC-BF1D-487A-8244-67FF3FE70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60DAE3-8C09-47A1-9B7F-7669CF0F9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212D-38B2-4DEE-B25F-5C96C2761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301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56ACAA-DC8F-46F9-AB22-B89F6840C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C1CAE-C4A8-46E9-8AD6-D26A1A7737BA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0AB0D9-AE6C-4523-AB7B-AE84639C2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1DC9C9-55DA-4AD8-B70E-0E3A98011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212D-38B2-4DEE-B25F-5C96C2761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440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81E5E-98E3-4DE3-9604-DD442DF63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0224D-9CC3-46A6-A05B-DF33598D0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4F9B30-568C-45D8-9F28-1FE65F92D0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90D6C4-4C51-4D40-9226-8974EFDEC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C1CAE-C4A8-46E9-8AD6-D26A1A7737BA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F137B0-99C5-4906-993F-BA9087695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49A788-2213-4170-B8DC-1A7D6055A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212D-38B2-4DEE-B25F-5C96C2761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90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094D5-69B4-4055-ABBD-3836DC0F3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091B0C-149C-4A29-99C9-67F1C0DF9D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4DF8D7-4930-42F2-9ABF-5E6BC9086F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B8BBEA-8EBC-44C9-A016-A662E1CCD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C1CAE-C4A8-46E9-8AD6-D26A1A7737BA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71032-29CA-415F-BF45-8BF18D419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795705-83B3-4051-90E2-8DACAED34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212D-38B2-4DEE-B25F-5C96C2761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668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1923A5-51A8-4DE5-8396-146BDFA96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12EA93-A0E8-4931-B163-506EB6807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D30351-95B8-4867-BB8A-4F8F9E161F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C1CAE-C4A8-46E9-8AD6-D26A1A7737BA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919AD-A1B6-4754-A503-26DC74DFDF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D43DB-5E80-49B7-A6DA-228CDC0722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1212D-38B2-4DEE-B25F-5C96C2761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103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9DC25-0BA2-4267-8BF2-B94F6BE581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2629" y="1463087"/>
            <a:ext cx="10406742" cy="2387600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Gotham Medium" panose="02000603030000020004" pitchFamily="2" charset="0"/>
              </a:rPr>
              <a:t>BIOMEDICAL FORENSICS</a:t>
            </a:r>
            <a:br>
              <a:rPr lang="en-US" sz="5400" dirty="0">
                <a:latin typeface="Gotham Medium" panose="02000603030000020004" pitchFamily="2" charset="0"/>
              </a:rPr>
            </a:br>
            <a:r>
              <a:rPr lang="en-US" sz="5400" dirty="0">
                <a:latin typeface="Gotham Medium" panose="02000603030000020004" pitchFamily="2" charset="0"/>
              </a:rPr>
              <a:t>(VIRTUAL)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CE3B30-923C-4344-A43D-814F7C6CF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60777"/>
            <a:ext cx="9144000" cy="473561"/>
          </a:xfrm>
        </p:spPr>
        <p:txBody>
          <a:bodyPr/>
          <a:lstStyle/>
          <a:p>
            <a:r>
              <a:rPr lang="en-US" dirty="0">
                <a:latin typeface="Proxima Nova Rg" panose="02000506030000020004" pitchFamily="2" charset="0"/>
              </a:rPr>
              <a:t>EG1003  |  LAB 11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83FF81A-ABFC-4B49-B288-68646E07F2FD}"/>
              </a:ext>
            </a:extLst>
          </p:cNvPr>
          <p:cNvCxnSpPr>
            <a:cxnSpLocks/>
          </p:cNvCxnSpPr>
          <p:nvPr/>
        </p:nvCxnSpPr>
        <p:spPr>
          <a:xfrm>
            <a:off x="4193177" y="4042689"/>
            <a:ext cx="3762104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DB4B0CD-6B70-40D3-BDBA-4CF952B65F63}"/>
              </a:ext>
            </a:extLst>
          </p:cNvPr>
          <p:cNvSpPr/>
          <p:nvPr/>
        </p:nvSpPr>
        <p:spPr>
          <a:xfrm>
            <a:off x="0" y="0"/>
            <a:ext cx="12192000" cy="548319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02BACC-BF1A-459A-92B0-AA9D96F3297F}"/>
              </a:ext>
            </a:extLst>
          </p:cNvPr>
          <p:cNvSpPr/>
          <p:nvPr/>
        </p:nvSpPr>
        <p:spPr>
          <a:xfrm>
            <a:off x="0" y="6309681"/>
            <a:ext cx="12192000" cy="548319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A0E7BD-4507-4854-831B-737067B98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7" y="6393031"/>
            <a:ext cx="2586446" cy="4028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BF848A-647F-48B7-AE0D-9C5322AC98E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648" y="6286130"/>
            <a:ext cx="1519822" cy="58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03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9DC25-0BA2-4267-8BF2-B94F6BE581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4107" y="809107"/>
            <a:ext cx="11063786" cy="965147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Gotham Medium" panose="02000603030000020004" pitchFamily="2" charset="0"/>
              </a:rPr>
              <a:t>ASSIGNMENT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CE3B30-923C-4344-A43D-814F7C6CF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8867" y="1923350"/>
            <a:ext cx="10581564" cy="3917892"/>
          </a:xfrm>
        </p:spPr>
        <p:txBody>
          <a:bodyPr anchor="ctr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Proxima Nova Lt" panose="02000506030000020004" pitchFamily="50" charset="0"/>
              </a:rPr>
              <a:t>Team lab report: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Proxima Nova Rg" panose="02000506030000020004" pitchFamily="2" charset="0"/>
              </a:rPr>
              <a:t>Answer discussion questions in manual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Proxima Nova Rg" panose="02000506030000020004" pitchFamily="2" charset="0"/>
              </a:rPr>
              <a:t>Include </a:t>
            </a:r>
            <a:r>
              <a:rPr lang="en-US" sz="2400" dirty="0" smtClean="0">
                <a:latin typeface="Proxima Nova Rg" panose="02000506030000020004" pitchFamily="2" charset="0"/>
              </a:rPr>
              <a:t>screenshots</a:t>
            </a:r>
            <a:r>
              <a:rPr lang="en-US" sz="2400" dirty="0" smtClean="0">
                <a:latin typeface="Proxima Nova Rg" panose="02000506030000020004" pitchFamily="2" charset="0"/>
              </a:rPr>
              <a:t> </a:t>
            </a:r>
            <a:r>
              <a:rPr lang="en-US" sz="2400" dirty="0">
                <a:latin typeface="Proxima Nova Rg" panose="02000506030000020004" pitchFamily="2" charset="0"/>
              </a:rPr>
              <a:t>of extracted DNA, fingerprint on murder weapon, blood typing of suspects, and drug present in victim’s blood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Proxima Nova Rg" panose="02000506030000020004" pitchFamily="2" charset="0"/>
              </a:rPr>
              <a:t>Include the fingerprint and blood type of the killer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Proxima Nova Rg" panose="02000506030000020004" pitchFamily="2" charset="0"/>
              </a:rPr>
              <a:t>Due at 11:59 PM the night before </a:t>
            </a:r>
            <a:r>
              <a:rPr lang="en-US" sz="2400" dirty="0" smtClean="0">
                <a:latin typeface="Proxima Nova Rg" panose="02000506030000020004" pitchFamily="2" charset="0"/>
              </a:rPr>
              <a:t>next lab session</a:t>
            </a:r>
            <a:endParaRPr lang="en-US" sz="2400" dirty="0">
              <a:latin typeface="Proxima Nova Rg" panose="02000506030000020004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Proxima Nova Lt" panose="02000506030000020004" pitchFamily="50" charset="0"/>
              </a:rPr>
              <a:t>Team presentation: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Proxima Nova Rg" panose="02000506030000020004" pitchFamily="2" charset="0"/>
              </a:rPr>
              <a:t>Address discussion points in manual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Proxima Nova Rg" panose="02000506030000020004" pitchFamily="2" charset="0"/>
              </a:rPr>
              <a:t>Rely heavily on graphics and pictures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B4B0CD-6B70-40D3-BDBA-4CF952B65F63}"/>
              </a:ext>
            </a:extLst>
          </p:cNvPr>
          <p:cNvSpPr/>
          <p:nvPr/>
        </p:nvSpPr>
        <p:spPr>
          <a:xfrm>
            <a:off x="0" y="0"/>
            <a:ext cx="12192000" cy="548319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02BACC-BF1A-459A-92B0-AA9D96F3297F}"/>
              </a:ext>
            </a:extLst>
          </p:cNvPr>
          <p:cNvSpPr/>
          <p:nvPr/>
        </p:nvSpPr>
        <p:spPr>
          <a:xfrm>
            <a:off x="0" y="6309681"/>
            <a:ext cx="12192000" cy="548319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A0E7BD-4507-4854-831B-737067B98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7" y="6393031"/>
            <a:ext cx="2586446" cy="4028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595A49-CD63-4CB4-8F01-FA8768E96924}"/>
              </a:ext>
            </a:extLst>
          </p:cNvPr>
          <p:cNvSpPr txBox="1"/>
          <p:nvPr/>
        </p:nvSpPr>
        <p:spPr>
          <a:xfrm>
            <a:off x="10990890" y="5841242"/>
            <a:ext cx="901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Proxima Nova Lt" panose="02000506030000020004" pitchFamily="50" charset="0"/>
              </a:rPr>
              <a:t>10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ECCCE5-C7FE-418F-9C08-CBCAB251465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648" y="6286130"/>
            <a:ext cx="1519822" cy="58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32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9DC25-0BA2-4267-8BF2-B94F6BE581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4107" y="809107"/>
            <a:ext cx="11063786" cy="965147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Gotham Medium" panose="02000603030000020004" pitchFamily="2" charset="0"/>
              </a:rPr>
              <a:t>CLOSING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CE3B30-923C-4344-A43D-814F7C6CF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8867" y="1923350"/>
            <a:ext cx="10581564" cy="3917892"/>
          </a:xfrm>
        </p:spPr>
        <p:txBody>
          <a:bodyPr anchor="ctr"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Proxima Nova Lt" panose="02000506030000020004" pitchFamily="50" charset="0"/>
              </a:rPr>
              <a:t>Take screenshots of the extracted DNA, fingerprints, blood typing, and drug present in victim’s blood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Proxima Nova Rg" panose="02000506030000020004" pitchFamily="2" charset="0"/>
              </a:rPr>
              <a:t>Record data in the Suspect Information Sheet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Proxima Nova Rg" panose="02000506030000020004" pitchFamily="2" charset="0"/>
              </a:rPr>
              <a:t>Tell a TA who you think the killer is before leaving lab</a:t>
            </a:r>
            <a:endParaRPr lang="en-US" sz="2400" dirty="0">
              <a:latin typeface="Proxima Nova Rg" panose="02000506030000020004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Proxima Nova Rg" panose="02000506030000020004" pitchFamily="2" charset="0"/>
              </a:rPr>
              <a:t>Submit all work electronically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B4B0CD-6B70-40D3-BDBA-4CF952B65F63}"/>
              </a:ext>
            </a:extLst>
          </p:cNvPr>
          <p:cNvSpPr/>
          <p:nvPr/>
        </p:nvSpPr>
        <p:spPr>
          <a:xfrm>
            <a:off x="0" y="0"/>
            <a:ext cx="12192000" cy="548319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02BACC-BF1A-459A-92B0-AA9D96F3297F}"/>
              </a:ext>
            </a:extLst>
          </p:cNvPr>
          <p:cNvSpPr/>
          <p:nvPr/>
        </p:nvSpPr>
        <p:spPr>
          <a:xfrm>
            <a:off x="0" y="6309681"/>
            <a:ext cx="12192000" cy="548319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A0E7BD-4507-4854-831B-737067B98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7" y="6393031"/>
            <a:ext cx="2586446" cy="4028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595A49-CD63-4CB4-8F01-FA8768E96924}"/>
              </a:ext>
            </a:extLst>
          </p:cNvPr>
          <p:cNvSpPr txBox="1"/>
          <p:nvPr/>
        </p:nvSpPr>
        <p:spPr>
          <a:xfrm>
            <a:off x="10990890" y="5841242"/>
            <a:ext cx="901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Proxima Nova Lt" panose="02000506030000020004" pitchFamily="50" charset="0"/>
              </a:rPr>
              <a:t>11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150002-4B1A-40C8-99FD-4F6DC83F06B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648" y="6286130"/>
            <a:ext cx="1519822" cy="58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20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9DC25-0BA2-4267-8BF2-B94F6BE581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2629" y="2834643"/>
            <a:ext cx="10406742" cy="923519"/>
          </a:xfrm>
        </p:spPr>
        <p:txBody>
          <a:bodyPr>
            <a:normAutofit/>
          </a:bodyPr>
          <a:lstStyle/>
          <a:p>
            <a:r>
              <a:rPr lang="en-US" dirty="0">
                <a:latin typeface="Gotham Medium" panose="02000603030000020004" pitchFamily="2" charset="0"/>
              </a:rPr>
              <a:t>QUESTIONS?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83FF81A-ABFC-4B49-B288-68646E07F2FD}"/>
              </a:ext>
            </a:extLst>
          </p:cNvPr>
          <p:cNvCxnSpPr>
            <a:cxnSpLocks/>
          </p:cNvCxnSpPr>
          <p:nvPr/>
        </p:nvCxnSpPr>
        <p:spPr>
          <a:xfrm>
            <a:off x="4669971" y="3989354"/>
            <a:ext cx="2852058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DB4B0CD-6B70-40D3-BDBA-4CF952B65F63}"/>
              </a:ext>
            </a:extLst>
          </p:cNvPr>
          <p:cNvSpPr/>
          <p:nvPr/>
        </p:nvSpPr>
        <p:spPr>
          <a:xfrm>
            <a:off x="0" y="0"/>
            <a:ext cx="12192000" cy="548319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02BACC-BF1A-459A-92B0-AA9D96F3297F}"/>
              </a:ext>
            </a:extLst>
          </p:cNvPr>
          <p:cNvSpPr/>
          <p:nvPr/>
        </p:nvSpPr>
        <p:spPr>
          <a:xfrm>
            <a:off x="0" y="6309681"/>
            <a:ext cx="12192000" cy="548319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A0E7BD-4507-4854-831B-737067B98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7" y="6393031"/>
            <a:ext cx="2586446" cy="4028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B6E6AD-E2F7-415C-B509-B579740F7E1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648" y="6286130"/>
            <a:ext cx="1519822" cy="58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926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9DC25-0BA2-4267-8BF2-B94F6BE581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4107" y="809107"/>
            <a:ext cx="11063786" cy="965147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Gotham Medium" panose="02000603030000020004" pitchFamily="2" charset="0"/>
              </a:rPr>
              <a:t>OBJECTIVE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CE3B30-923C-4344-A43D-814F7C6CF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8867" y="1923350"/>
            <a:ext cx="10581564" cy="3917892"/>
          </a:xfrm>
        </p:spPr>
        <p:txBody>
          <a:bodyPr anchor="ctr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Proxima Nova Rg" panose="02000506030000020004" pitchFamily="2" charset="0"/>
              </a:rPr>
              <a:t>Use basic forensic techniques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Proxima Nova Rg" panose="02000506030000020004" pitchFamily="2" charset="0"/>
              </a:rPr>
              <a:t>DNA extraction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Proxima Nova Rg" panose="02000506030000020004" pitchFamily="2" charset="0"/>
              </a:rPr>
              <a:t>Fingerprinting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Proxima Nova Rg" panose="02000506030000020004" pitchFamily="2" charset="0"/>
              </a:rPr>
              <a:t>Drug testing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Proxima Nova Rg" panose="02000506030000020004" pitchFamily="2" charset="0"/>
              </a:rPr>
              <a:t>Blood typing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Proxima Nova Rg" panose="02000506030000020004" pitchFamily="2" charset="0"/>
              </a:rPr>
              <a:t>Solve a murder mystery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B4B0CD-6B70-40D3-BDBA-4CF952B65F63}"/>
              </a:ext>
            </a:extLst>
          </p:cNvPr>
          <p:cNvSpPr/>
          <p:nvPr/>
        </p:nvSpPr>
        <p:spPr>
          <a:xfrm>
            <a:off x="0" y="0"/>
            <a:ext cx="12192000" cy="548319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02BACC-BF1A-459A-92B0-AA9D96F3297F}"/>
              </a:ext>
            </a:extLst>
          </p:cNvPr>
          <p:cNvSpPr/>
          <p:nvPr/>
        </p:nvSpPr>
        <p:spPr>
          <a:xfrm>
            <a:off x="0" y="6309681"/>
            <a:ext cx="12192000" cy="548319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A0E7BD-4507-4854-831B-737067B98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7" y="6393031"/>
            <a:ext cx="2586446" cy="4028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595A49-CD63-4CB4-8F01-FA8768E96924}"/>
              </a:ext>
            </a:extLst>
          </p:cNvPr>
          <p:cNvSpPr txBox="1"/>
          <p:nvPr/>
        </p:nvSpPr>
        <p:spPr>
          <a:xfrm>
            <a:off x="10990890" y="5841242"/>
            <a:ext cx="901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Proxima Nova Lt" panose="02000506030000020004" pitchFamily="50" charset="0"/>
              </a:rPr>
              <a:t>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F17335-2B23-447F-989B-F56DC03C1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46206"/>
            <a:ext cx="5126220" cy="22783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2751253-FDE3-4239-8E76-0BD673951EAD}"/>
              </a:ext>
            </a:extLst>
          </p:cNvPr>
          <p:cNvSpPr/>
          <p:nvPr/>
        </p:nvSpPr>
        <p:spPr>
          <a:xfrm>
            <a:off x="6081503" y="4924526"/>
            <a:ext cx="51552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Proxima Nova Rg" panose="02000506030000020004" pitchFamily="2" charset="0"/>
              </a:rPr>
              <a:t>Figure 2: Fingerprinting Courtesy of Marian University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90B8B4-FA60-4AA4-AD11-78A1765D53F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648" y="6286130"/>
            <a:ext cx="1519822" cy="58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11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9DC25-0BA2-4267-8BF2-B94F6BE581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4107" y="809107"/>
            <a:ext cx="11063786" cy="965147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Gotham Medium" panose="02000603030000020004" pitchFamily="2" charset="0"/>
              </a:rPr>
              <a:t>BACKGROUND INFORMATION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CE3B30-923C-4344-A43D-814F7C6CF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8867" y="1923350"/>
            <a:ext cx="10581564" cy="3917892"/>
          </a:xfrm>
        </p:spPr>
        <p:txBody>
          <a:bodyPr anchor="t"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Proxima Nova Lt" panose="02000506030000020004" pitchFamily="50" charset="0"/>
              </a:rPr>
              <a:t>Deoxyribonucleic acid (DNA)</a:t>
            </a:r>
            <a:endParaRPr lang="en-US" dirty="0">
              <a:latin typeface="Proxima Nova Rg" panose="02000506030000020004" pitchFamily="2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Proxima Nova Rg" panose="02000506030000020004" pitchFamily="2" charset="0"/>
              </a:rPr>
              <a:t>Packaged in the form of chromatin (which make up chromosomes)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Proxima Nova Rg" panose="02000506030000020004" pitchFamily="2" charset="0"/>
              </a:rPr>
              <a:t>Exist in the nuclei of cells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Proxima Nova Rg" panose="02000506030000020004" pitchFamily="2" charset="0"/>
              </a:rPr>
              <a:t>Plant cells have a cell wall that must be penetrated to access the DNA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B4B0CD-6B70-40D3-BDBA-4CF952B65F63}"/>
              </a:ext>
            </a:extLst>
          </p:cNvPr>
          <p:cNvSpPr/>
          <p:nvPr/>
        </p:nvSpPr>
        <p:spPr>
          <a:xfrm>
            <a:off x="0" y="0"/>
            <a:ext cx="12192000" cy="548319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02BACC-BF1A-459A-92B0-AA9D96F3297F}"/>
              </a:ext>
            </a:extLst>
          </p:cNvPr>
          <p:cNvSpPr/>
          <p:nvPr/>
        </p:nvSpPr>
        <p:spPr>
          <a:xfrm>
            <a:off x="0" y="6309681"/>
            <a:ext cx="12192000" cy="548319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A0E7BD-4507-4854-831B-737067B98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7" y="6393031"/>
            <a:ext cx="2586446" cy="4028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595A49-CD63-4CB4-8F01-FA8768E96924}"/>
              </a:ext>
            </a:extLst>
          </p:cNvPr>
          <p:cNvSpPr txBox="1"/>
          <p:nvPr/>
        </p:nvSpPr>
        <p:spPr>
          <a:xfrm>
            <a:off x="10990890" y="5841242"/>
            <a:ext cx="901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Proxima Nova Lt" panose="02000506030000020004" pitchFamily="50" charset="0"/>
              </a:rPr>
              <a:t>3</a:t>
            </a:r>
          </a:p>
        </p:txBody>
      </p:sp>
      <p:pic>
        <p:nvPicPr>
          <p:cNvPr id="5" name="Picture 4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C3E80202-2137-48A7-87B7-4CA8D3B2A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820" y="3599185"/>
            <a:ext cx="6121658" cy="224205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4421843-D515-4FA4-BC5C-D34E12D46257}"/>
              </a:ext>
            </a:extLst>
          </p:cNvPr>
          <p:cNvSpPr/>
          <p:nvPr/>
        </p:nvSpPr>
        <p:spPr>
          <a:xfrm>
            <a:off x="2291526" y="5841242"/>
            <a:ext cx="76362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Proxima Nova Rg" panose="02000506030000020004" pitchFamily="2" charset="0"/>
              </a:rPr>
              <a:t>Figure 3: DNA Packaging Sequence Courtesy of Byju’s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F9CB98-CCA0-45D6-93D3-C6792545D6E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648" y="6286130"/>
            <a:ext cx="1519822" cy="58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457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9DC25-0BA2-4267-8BF2-B94F6BE581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4107" y="809107"/>
            <a:ext cx="11063786" cy="965147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Gotham Medium" panose="02000603030000020004" pitchFamily="2" charset="0"/>
              </a:rPr>
              <a:t>BACKGROUND INFORMATION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CE3B30-923C-4344-A43D-814F7C6CF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8867" y="1923350"/>
            <a:ext cx="5725624" cy="3917892"/>
          </a:xfrm>
        </p:spPr>
        <p:txBody>
          <a:bodyPr anchor="ctr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Proxima Nova Lt" panose="02000506030000020004" pitchFamily="50" charset="0"/>
              </a:rPr>
              <a:t>DNA extraction </a:t>
            </a:r>
            <a:r>
              <a:rPr lang="en-US" dirty="0">
                <a:latin typeface="Proxima Nova Rg" panose="02000506030000020004" pitchFamily="2" charset="0"/>
              </a:rPr>
              <a:t>(of a plant cell)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sz="2400" dirty="0">
                <a:latin typeface="Proxima Nova Lt" panose="02000506030000020004" pitchFamily="50" charset="0"/>
              </a:rPr>
              <a:t>Break the cell wall (cell lysis) </a:t>
            </a:r>
            <a:r>
              <a:rPr lang="en-US" sz="2400" dirty="0">
                <a:latin typeface="Proxima Nova Rg" panose="02000506030000020004" pitchFamily="2" charset="0"/>
              </a:rPr>
              <a:t>to expose the DNA within the cell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sz="2400" dirty="0">
                <a:latin typeface="Proxima Nova Lt" panose="02000506030000020004" pitchFamily="50" charset="0"/>
              </a:rPr>
              <a:t>Destroy the plasma membrane</a:t>
            </a:r>
            <a:r>
              <a:rPr lang="en-US" sz="2400" dirty="0">
                <a:latin typeface="Proxima Nova Rg" panose="02000506030000020004" pitchFamily="2" charset="0"/>
              </a:rPr>
              <a:t> </a:t>
            </a:r>
            <a:br>
              <a:rPr lang="en-US" sz="2400" dirty="0">
                <a:latin typeface="Proxima Nova Rg" panose="02000506030000020004" pitchFamily="2" charset="0"/>
              </a:rPr>
            </a:br>
            <a:r>
              <a:rPr lang="en-US" sz="2400" dirty="0">
                <a:latin typeface="Proxima Nova Rg" panose="02000506030000020004" pitchFamily="2" charset="0"/>
              </a:rPr>
              <a:t>to further expose the DNA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sz="2400" dirty="0">
                <a:latin typeface="Proxima Nova Lt" panose="02000506030000020004" pitchFamily="50" charset="0"/>
              </a:rPr>
              <a:t>Precipitate the DNA</a:t>
            </a:r>
            <a:r>
              <a:rPr lang="en-US" sz="2400" dirty="0">
                <a:latin typeface="Proxima Nova Rg" panose="02000506030000020004" pitchFamily="2" charset="0"/>
              </a:rPr>
              <a:t> to make </a:t>
            </a:r>
            <a:br>
              <a:rPr lang="en-US" sz="2400" dirty="0">
                <a:latin typeface="Proxima Nova Rg" panose="02000506030000020004" pitchFamily="2" charset="0"/>
              </a:rPr>
            </a:br>
            <a:r>
              <a:rPr lang="en-US" sz="2400" dirty="0">
                <a:latin typeface="Proxima Nova Rg" panose="02000506030000020004" pitchFamily="2" charset="0"/>
              </a:rPr>
              <a:t>the DNA visible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B4B0CD-6B70-40D3-BDBA-4CF952B65F63}"/>
              </a:ext>
            </a:extLst>
          </p:cNvPr>
          <p:cNvSpPr/>
          <p:nvPr/>
        </p:nvSpPr>
        <p:spPr>
          <a:xfrm>
            <a:off x="0" y="0"/>
            <a:ext cx="12192000" cy="548319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02BACC-BF1A-459A-92B0-AA9D96F3297F}"/>
              </a:ext>
            </a:extLst>
          </p:cNvPr>
          <p:cNvSpPr/>
          <p:nvPr/>
        </p:nvSpPr>
        <p:spPr>
          <a:xfrm>
            <a:off x="0" y="6309681"/>
            <a:ext cx="12192000" cy="548319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A0E7BD-4507-4854-831B-737067B98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7" y="6393031"/>
            <a:ext cx="2586446" cy="4028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595A49-CD63-4CB4-8F01-FA8768E96924}"/>
              </a:ext>
            </a:extLst>
          </p:cNvPr>
          <p:cNvSpPr txBox="1"/>
          <p:nvPr/>
        </p:nvSpPr>
        <p:spPr>
          <a:xfrm>
            <a:off x="10990890" y="5841242"/>
            <a:ext cx="901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Proxima Nova Lt" panose="02000506030000020004" pitchFamily="50" charset="0"/>
              </a:rPr>
              <a:t>4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C11E37F-5525-4529-A9E1-EE790C3C82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" t="8340" r="1847" b="11798"/>
          <a:stretch/>
        </p:blipFill>
        <p:spPr>
          <a:xfrm>
            <a:off x="6544491" y="2325641"/>
            <a:ext cx="4900542" cy="304520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D05F84E-5530-4347-82CC-3348182F06BE}"/>
              </a:ext>
            </a:extLst>
          </p:cNvPr>
          <p:cNvSpPr/>
          <p:nvPr/>
        </p:nvSpPr>
        <p:spPr>
          <a:xfrm>
            <a:off x="6149527" y="5419740"/>
            <a:ext cx="54292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Proxima Nova Rg" panose="02000506030000020004" pitchFamily="2" charset="0"/>
              </a:rPr>
              <a:t>Figure 4: Plant Cell Structure Courtesy of Biology Wise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F8DCD0-67FD-4FE7-A8FB-6418E2A95A6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648" y="6286130"/>
            <a:ext cx="1519822" cy="58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08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9DC25-0BA2-4267-8BF2-B94F6BE581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4107" y="809107"/>
            <a:ext cx="11063786" cy="965147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Gotham Medium" panose="02000603030000020004" pitchFamily="2" charset="0"/>
              </a:rPr>
              <a:t>BACKGROUND INFORMATION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CE3B30-923C-4344-A43D-814F7C6CF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2682" y="1923350"/>
            <a:ext cx="5311967" cy="3917892"/>
          </a:xfrm>
        </p:spPr>
        <p:txBody>
          <a:bodyPr anchor="ctr"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Proxima Nova Lt" panose="02000506030000020004" pitchFamily="50" charset="0"/>
              </a:rPr>
              <a:t>Fingerprints </a:t>
            </a:r>
            <a:r>
              <a:rPr lang="en-US" dirty="0">
                <a:latin typeface="Proxima Nova Rg" panose="02000506030000020004" pitchFamily="2" charset="0"/>
              </a:rPr>
              <a:t>– unique patterns consisting of friction ridges and burrows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Proxima Nova Lt" panose="02000506030000020004" pitchFamily="50" charset="0"/>
              </a:rPr>
              <a:t>Loops</a:t>
            </a:r>
            <a:r>
              <a:rPr lang="en-US" sz="2400" dirty="0">
                <a:latin typeface="Proxima Nova Rg" panose="02000506030000020004" pitchFamily="2" charset="0"/>
              </a:rPr>
              <a:t> – 60% of pattern types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Proxima Nova Lt" panose="02000506030000020004" pitchFamily="50" charset="0"/>
              </a:rPr>
              <a:t>Whorls</a:t>
            </a:r>
            <a:r>
              <a:rPr lang="en-US" sz="2400" dirty="0">
                <a:latin typeface="Proxima Nova Rg" panose="02000506030000020004" pitchFamily="2" charset="0"/>
              </a:rPr>
              <a:t> – 35% of pattern types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Proxima Nova Lt" panose="02000506030000020004" pitchFamily="50" charset="0"/>
              </a:rPr>
              <a:t>Arches</a:t>
            </a:r>
            <a:r>
              <a:rPr lang="en-US" sz="2400" dirty="0">
                <a:latin typeface="Proxima Nova Rg" panose="02000506030000020004" pitchFamily="2" charset="0"/>
              </a:rPr>
              <a:t> – 5% of pattern types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B4B0CD-6B70-40D3-BDBA-4CF952B65F63}"/>
              </a:ext>
            </a:extLst>
          </p:cNvPr>
          <p:cNvSpPr/>
          <p:nvPr/>
        </p:nvSpPr>
        <p:spPr>
          <a:xfrm>
            <a:off x="0" y="0"/>
            <a:ext cx="12192000" cy="548319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02BACC-BF1A-459A-92B0-AA9D96F3297F}"/>
              </a:ext>
            </a:extLst>
          </p:cNvPr>
          <p:cNvSpPr/>
          <p:nvPr/>
        </p:nvSpPr>
        <p:spPr>
          <a:xfrm>
            <a:off x="0" y="6309681"/>
            <a:ext cx="12192000" cy="548319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A0E7BD-4507-4854-831B-737067B98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7" y="6393031"/>
            <a:ext cx="2586446" cy="40288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86D70B7-E827-400B-BD21-24592308B83B}"/>
              </a:ext>
            </a:extLst>
          </p:cNvPr>
          <p:cNvSpPr/>
          <p:nvPr/>
        </p:nvSpPr>
        <p:spPr>
          <a:xfrm>
            <a:off x="766273" y="4689921"/>
            <a:ext cx="51552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Proxima Nova Rg" panose="02000506030000020004" pitchFamily="2" charset="0"/>
              </a:rPr>
              <a:t>Figure 5: Fingerprint Types Courtesy of </a:t>
            </a:r>
            <a:br>
              <a:rPr lang="en-US" sz="1600" dirty="0">
                <a:latin typeface="Proxima Nova Rg" panose="02000506030000020004" pitchFamily="2" charset="0"/>
              </a:rPr>
            </a:br>
            <a:r>
              <a:rPr lang="en-US" sz="1600" dirty="0">
                <a:latin typeface="Proxima Nova Rg" panose="02000506030000020004" pitchFamily="2" charset="0"/>
              </a:rPr>
              <a:t>Headlines on Human Hands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D6F0A9-392B-481B-AF3C-7844ED63C957}"/>
              </a:ext>
            </a:extLst>
          </p:cNvPr>
          <p:cNvSpPr txBox="1"/>
          <p:nvPr/>
        </p:nvSpPr>
        <p:spPr>
          <a:xfrm>
            <a:off x="10990890" y="5841242"/>
            <a:ext cx="901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Proxima Nova Lt" panose="02000506030000020004" pitchFamily="50" charset="0"/>
              </a:rPr>
              <a:t>5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E2E664DA-B0EA-4482-B931-C0B8CA580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07" y="2809238"/>
            <a:ext cx="5559546" cy="17973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AE75FE-61EF-48BF-9B13-4FB5053C72A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648" y="6286130"/>
            <a:ext cx="1519822" cy="58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68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9DC25-0BA2-4267-8BF2-B94F6BE581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4107" y="809107"/>
            <a:ext cx="11063786" cy="965147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Gotham Medium" panose="02000603030000020004" pitchFamily="2" charset="0"/>
              </a:rPr>
              <a:t>BACKGROUND INFORMATION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CE3B30-923C-4344-A43D-814F7C6CF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789" y="1923350"/>
            <a:ext cx="5545699" cy="3917892"/>
          </a:xfrm>
        </p:spPr>
        <p:txBody>
          <a:bodyPr anchor="ctr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Proxima Nova Lt" panose="02000506030000020004" pitchFamily="50" charset="0"/>
              </a:rPr>
              <a:t>Blood typing</a:t>
            </a:r>
            <a:r>
              <a:rPr lang="en-US" dirty="0">
                <a:latin typeface="Proxima Nova Rg" panose="02000506030000020004" pitchFamily="2" charset="0"/>
              </a:rPr>
              <a:t> (ABO system)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Proxima Nova Rg" panose="02000506030000020004" pitchFamily="2" charset="0"/>
              </a:rPr>
              <a:t>Existence of antigens on red blood cells determine blood type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Proxima Nova Rg" panose="02000506030000020004" pitchFamily="2" charset="0"/>
              </a:rPr>
              <a:t>A and B antigens determine type of blood (A, B, AB, or O)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Proxima Nova Rg" panose="02000506030000020004" pitchFamily="2" charset="0"/>
              </a:rPr>
              <a:t>Rh antigen determines presence of Rhesus factor (indicated by +/-)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B4B0CD-6B70-40D3-BDBA-4CF952B65F63}"/>
              </a:ext>
            </a:extLst>
          </p:cNvPr>
          <p:cNvSpPr/>
          <p:nvPr/>
        </p:nvSpPr>
        <p:spPr>
          <a:xfrm>
            <a:off x="0" y="0"/>
            <a:ext cx="12192000" cy="548319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02BACC-BF1A-459A-92B0-AA9D96F3297F}"/>
              </a:ext>
            </a:extLst>
          </p:cNvPr>
          <p:cNvSpPr/>
          <p:nvPr/>
        </p:nvSpPr>
        <p:spPr>
          <a:xfrm>
            <a:off x="0" y="6309681"/>
            <a:ext cx="12192000" cy="548319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A0E7BD-4507-4854-831B-737067B98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7" y="6393031"/>
            <a:ext cx="2586446" cy="4028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595A49-CD63-4CB4-8F01-FA8768E96924}"/>
              </a:ext>
            </a:extLst>
          </p:cNvPr>
          <p:cNvSpPr txBox="1"/>
          <p:nvPr/>
        </p:nvSpPr>
        <p:spPr>
          <a:xfrm>
            <a:off x="10990890" y="5841242"/>
            <a:ext cx="901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Proxima Nova Lt" panose="02000506030000020004" pitchFamily="50" charset="0"/>
              </a:rPr>
              <a:t>6</a:t>
            </a:r>
          </a:p>
        </p:txBody>
      </p:sp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7388A497-C403-427A-B04F-6D2BD55C6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513" y="2069710"/>
            <a:ext cx="5238750" cy="35242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FD69205-AEE7-4E58-9638-15FE4B7926DA}"/>
              </a:ext>
            </a:extLst>
          </p:cNvPr>
          <p:cNvSpPr/>
          <p:nvPr/>
        </p:nvSpPr>
        <p:spPr>
          <a:xfrm>
            <a:off x="6035102" y="5593960"/>
            <a:ext cx="57691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Proxima Nova Rg" panose="02000506030000020004" pitchFamily="2" charset="0"/>
              </a:rPr>
              <a:t>Figure 6: ABO Blood Type System Courtesy of Buzzle.com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AFE940-1B5E-4FAF-8612-2C80D9DCF053}"/>
              </a:ext>
            </a:extLst>
          </p:cNvPr>
          <p:cNvSpPr/>
          <p:nvPr/>
        </p:nvSpPr>
        <p:spPr>
          <a:xfrm>
            <a:off x="6245450" y="4663440"/>
            <a:ext cx="5238750" cy="9435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C67D12-CAD6-4B8A-98BC-239A7597AA8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648" y="6286130"/>
            <a:ext cx="1519822" cy="58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769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9DC25-0BA2-4267-8BF2-B94F6BE581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4107" y="809107"/>
            <a:ext cx="11063786" cy="965147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Gotham Medium" panose="02000603030000020004" pitchFamily="2" charset="0"/>
              </a:rPr>
              <a:t>MATERIALS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CE3B30-923C-4344-A43D-814F7C6CF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7834" y="1774254"/>
            <a:ext cx="8661927" cy="3917892"/>
          </a:xfrm>
        </p:spPr>
        <p:txBody>
          <a:bodyPr numCol="2" anchor="ctr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Proxima Nova Rg" panose="02000506030000020004" pitchFamily="2" charset="0"/>
              </a:rPr>
              <a:t>Computer with internet access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Proxima Nova Rg" panose="02000506030000020004" pitchFamily="2" charset="0"/>
              </a:rPr>
              <a:t>Paper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Proxima Nova Rg" panose="02000506030000020004" pitchFamily="2" charset="0"/>
              </a:rPr>
              <a:t>Pencil with graphite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Proxima Nova Rg" panose="02000506030000020004" pitchFamily="2" charset="0"/>
              </a:rPr>
              <a:t>Clear packaging tape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B4B0CD-6B70-40D3-BDBA-4CF952B65F63}"/>
              </a:ext>
            </a:extLst>
          </p:cNvPr>
          <p:cNvSpPr/>
          <p:nvPr/>
        </p:nvSpPr>
        <p:spPr>
          <a:xfrm>
            <a:off x="0" y="0"/>
            <a:ext cx="12192000" cy="548319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02BACC-BF1A-459A-92B0-AA9D96F3297F}"/>
              </a:ext>
            </a:extLst>
          </p:cNvPr>
          <p:cNvSpPr/>
          <p:nvPr/>
        </p:nvSpPr>
        <p:spPr>
          <a:xfrm>
            <a:off x="0" y="6309681"/>
            <a:ext cx="12192000" cy="548319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A0E7BD-4507-4854-831B-737067B98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7" y="6393031"/>
            <a:ext cx="2586446" cy="4028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595A49-CD63-4CB4-8F01-FA8768E96924}"/>
              </a:ext>
            </a:extLst>
          </p:cNvPr>
          <p:cNvSpPr txBox="1"/>
          <p:nvPr/>
        </p:nvSpPr>
        <p:spPr>
          <a:xfrm>
            <a:off x="10990890" y="5841242"/>
            <a:ext cx="901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Proxima Nova Lt" panose="02000506030000020004" pitchFamily="50" charset="0"/>
              </a:rPr>
              <a:t>7</a:t>
            </a:r>
          </a:p>
        </p:txBody>
      </p:sp>
      <p:pic>
        <p:nvPicPr>
          <p:cNvPr id="11" name="Picture 4" descr="Free Cartoon Computer Images, Download Free Clip Art, Free Clip ...">
            <a:extLst>
              <a:ext uri="{FF2B5EF4-FFF2-40B4-BE49-F238E27FC236}">
                <a16:creationId xmlns:a16="http://schemas.microsoft.com/office/drawing/2014/main" id="{43F8A3ED-DE95-404A-A98F-BF47E5358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300" y="2434899"/>
            <a:ext cx="3630592" cy="288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2951BA-32A0-4F08-AC30-B31C1C510FE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648" y="6286130"/>
            <a:ext cx="1519822" cy="58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11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9DC25-0BA2-4267-8BF2-B94F6BE581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4107" y="809107"/>
            <a:ext cx="11063786" cy="965147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Gotham Medium" panose="02000603030000020004" pitchFamily="2" charset="0"/>
              </a:rPr>
              <a:t>PROCEDURE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CE3B30-923C-4344-A43D-814F7C6CF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5176" y="1923350"/>
            <a:ext cx="10581564" cy="3917892"/>
          </a:xfrm>
        </p:spPr>
        <p:txBody>
          <a:bodyPr anchor="ctr"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Proxima Nova Rg" panose="02000506030000020004" pitchFamily="2" charset="0"/>
              </a:rPr>
              <a:t>Follow the videos and procedure to </a:t>
            </a:r>
            <a:br>
              <a:rPr lang="en-US" dirty="0">
                <a:latin typeface="Proxima Nova Rg" panose="02000506030000020004" pitchFamily="2" charset="0"/>
              </a:rPr>
            </a:br>
            <a:r>
              <a:rPr lang="en-US" dirty="0">
                <a:latin typeface="Proxima Nova Rg" panose="02000506030000020004" pitchFamily="2" charset="0"/>
              </a:rPr>
              <a:t>learn biomedical forensic techniques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Proxima Nova Rg" panose="02000506030000020004" pitchFamily="2" charset="0"/>
              </a:rPr>
              <a:t>Forensic Academy: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Proxima Nova Rg" panose="02000506030000020004" pitchFamily="2" charset="0"/>
              </a:rPr>
              <a:t>DNA extraction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Proxima Nova Rg" panose="02000506030000020004" pitchFamily="2" charset="0"/>
              </a:rPr>
              <a:t>Fingerprinting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Proxima Nova Rg" panose="02000506030000020004" pitchFamily="2" charset="0"/>
              </a:rPr>
              <a:t>Drug testing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B4B0CD-6B70-40D3-BDBA-4CF952B65F63}"/>
              </a:ext>
            </a:extLst>
          </p:cNvPr>
          <p:cNvSpPr/>
          <p:nvPr/>
        </p:nvSpPr>
        <p:spPr>
          <a:xfrm>
            <a:off x="0" y="0"/>
            <a:ext cx="12192000" cy="548319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02BACC-BF1A-459A-92B0-AA9D96F3297F}"/>
              </a:ext>
            </a:extLst>
          </p:cNvPr>
          <p:cNvSpPr/>
          <p:nvPr/>
        </p:nvSpPr>
        <p:spPr>
          <a:xfrm>
            <a:off x="0" y="6309681"/>
            <a:ext cx="12192000" cy="548319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A0E7BD-4507-4854-831B-737067B98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7" y="6393031"/>
            <a:ext cx="2586446" cy="4028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595A49-CD63-4CB4-8F01-FA8768E96924}"/>
              </a:ext>
            </a:extLst>
          </p:cNvPr>
          <p:cNvSpPr txBox="1"/>
          <p:nvPr/>
        </p:nvSpPr>
        <p:spPr>
          <a:xfrm>
            <a:off x="10990890" y="5841242"/>
            <a:ext cx="901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Proxima Nova Lt" panose="02000506030000020004" pitchFamily="50" charset="0"/>
              </a:rPr>
              <a:t>8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6EF1BCB-E087-4192-9DB1-3004E1EB4679}"/>
              </a:ext>
            </a:extLst>
          </p:cNvPr>
          <p:cNvGrpSpPr/>
          <p:nvPr/>
        </p:nvGrpSpPr>
        <p:grpSpPr>
          <a:xfrm>
            <a:off x="6589168" y="2420772"/>
            <a:ext cx="5038725" cy="2971800"/>
            <a:chOff x="6589168" y="2420772"/>
            <a:chExt cx="5038725" cy="2971800"/>
          </a:xfrm>
        </p:grpSpPr>
        <p:pic>
          <p:nvPicPr>
            <p:cNvPr id="5" name="Picture 4" descr="A picture containing game&#10;&#10;Description automatically generated">
              <a:extLst>
                <a:ext uri="{FF2B5EF4-FFF2-40B4-BE49-F238E27FC236}">
                  <a16:creationId xmlns:a16="http://schemas.microsoft.com/office/drawing/2014/main" id="{64F52753-560E-4502-B292-90DB7352A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9168" y="2420772"/>
              <a:ext cx="5038725" cy="29718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784A496-C048-4314-8921-FD21A214603F}"/>
                </a:ext>
              </a:extLst>
            </p:cNvPr>
            <p:cNvSpPr/>
            <p:nvPr/>
          </p:nvSpPr>
          <p:spPr>
            <a:xfrm>
              <a:off x="8334103" y="2420772"/>
              <a:ext cx="2495006" cy="4138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C0394934-2A28-49C6-9C01-47BA681FDE6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648" y="6286130"/>
            <a:ext cx="1519822" cy="58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71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9DC25-0BA2-4267-8BF2-B94F6BE581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4107" y="809107"/>
            <a:ext cx="11063786" cy="965147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Gotham Medium" panose="02000603030000020004" pitchFamily="2" charset="0"/>
              </a:rPr>
              <a:t>PROCEDURE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CE3B30-923C-4344-A43D-814F7C6CF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5176" y="1923350"/>
            <a:ext cx="10581564" cy="3917892"/>
          </a:xfrm>
        </p:spPr>
        <p:txBody>
          <a:bodyPr anchor="ctr"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Proxima Nova Rg" panose="02000506030000020004" pitchFamily="2" charset="0"/>
              </a:rPr>
              <a:t>Solve a murder mystery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Proxima Nova Rg" panose="02000506030000020004" pitchFamily="2" charset="0"/>
              </a:rPr>
              <a:t>Crime Scene Investigation: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Proxima Nova Rg" panose="02000506030000020004" pitchFamily="2" charset="0"/>
              </a:rPr>
              <a:t>Drug testing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Proxima Nova Rg" panose="02000506030000020004" pitchFamily="2" charset="0"/>
              </a:rPr>
              <a:t>Blood typing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Proxima Nova Rg" panose="02000506030000020004" pitchFamily="2" charset="0"/>
              </a:rPr>
              <a:t>Fingerprinting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Proxima Nova Rg" panose="02000506030000020004" pitchFamily="2" charset="0"/>
              </a:rPr>
              <a:t>Compare data to the Suspect </a:t>
            </a:r>
            <a:br>
              <a:rPr lang="en-US" dirty="0">
                <a:latin typeface="Proxima Nova Rg" panose="02000506030000020004" pitchFamily="2" charset="0"/>
              </a:rPr>
            </a:br>
            <a:r>
              <a:rPr lang="en-US" dirty="0">
                <a:latin typeface="Proxima Nova Rg" panose="02000506030000020004" pitchFamily="2" charset="0"/>
              </a:rPr>
              <a:t>Information Sheet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Proxima Nova Rg" panose="02000506030000020004" pitchFamily="2" charset="0"/>
              </a:rPr>
              <a:t>Determine who is the killer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B4B0CD-6B70-40D3-BDBA-4CF952B65F63}"/>
              </a:ext>
            </a:extLst>
          </p:cNvPr>
          <p:cNvSpPr/>
          <p:nvPr/>
        </p:nvSpPr>
        <p:spPr>
          <a:xfrm>
            <a:off x="0" y="0"/>
            <a:ext cx="12192000" cy="548319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02BACC-BF1A-459A-92B0-AA9D96F3297F}"/>
              </a:ext>
            </a:extLst>
          </p:cNvPr>
          <p:cNvSpPr/>
          <p:nvPr/>
        </p:nvSpPr>
        <p:spPr>
          <a:xfrm>
            <a:off x="0" y="6309681"/>
            <a:ext cx="12192000" cy="548319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A0E7BD-4507-4854-831B-737067B98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7" y="6393031"/>
            <a:ext cx="2586446" cy="4028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595A49-CD63-4CB4-8F01-FA8768E96924}"/>
              </a:ext>
            </a:extLst>
          </p:cNvPr>
          <p:cNvSpPr txBox="1"/>
          <p:nvPr/>
        </p:nvSpPr>
        <p:spPr>
          <a:xfrm>
            <a:off x="10990890" y="5841242"/>
            <a:ext cx="901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Proxima Nova Lt" panose="02000506030000020004" pitchFamily="50" charset="0"/>
              </a:rPr>
              <a:t>9</a:t>
            </a:r>
          </a:p>
        </p:txBody>
      </p:sp>
      <p:pic>
        <p:nvPicPr>
          <p:cNvPr id="11" name="Picture 10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D05686E1-9FFC-4C72-B072-FE06B1CEC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758" y="2286859"/>
            <a:ext cx="4876800" cy="31908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C20894-BBD3-430A-B8D0-1C813C74048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648" y="6286130"/>
            <a:ext cx="1519822" cy="58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33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371</Words>
  <Application>Microsoft Office PowerPoint</Application>
  <PresentationFormat>Widescreen</PresentationFormat>
  <Paragraphs>78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Proxima Nova Lt</vt:lpstr>
      <vt:lpstr>Gotham Medium</vt:lpstr>
      <vt:lpstr>Proxima Nova Rg</vt:lpstr>
      <vt:lpstr>Calibri</vt:lpstr>
      <vt:lpstr>Arial</vt:lpstr>
      <vt:lpstr>Calibri Light</vt:lpstr>
      <vt:lpstr>Office Theme</vt:lpstr>
      <vt:lpstr>BIOMEDICAL FORENSICS (VIRTUAL)</vt:lpstr>
      <vt:lpstr>OBJECTIVE</vt:lpstr>
      <vt:lpstr>BACKGROUND INFORMATION</vt:lpstr>
      <vt:lpstr>BACKGROUND INFORMATION</vt:lpstr>
      <vt:lpstr>BACKGROUND INFORMATION</vt:lpstr>
      <vt:lpstr>BACKGROUND INFORMATION</vt:lpstr>
      <vt:lpstr>MATERIALS</vt:lpstr>
      <vt:lpstr>PROCEDURE</vt:lpstr>
      <vt:lpstr>PROCEDURE</vt:lpstr>
      <vt:lpstr>ASSIGNMENT</vt:lpstr>
      <vt:lpstr>CLOSING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TWO LINE TITLE</dc:title>
  <dc:creator>Amanda Zhou</dc:creator>
  <cp:lastModifiedBy>Diya Mulay</cp:lastModifiedBy>
  <cp:revision>45</cp:revision>
  <dcterms:created xsi:type="dcterms:W3CDTF">2019-06-25T23:10:16Z</dcterms:created>
  <dcterms:modified xsi:type="dcterms:W3CDTF">2020-08-22T13:01:31Z</dcterms:modified>
</cp:coreProperties>
</file>